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8" r:id="rId1"/>
  </p:sldMasterIdLst>
  <p:sldIdLst>
    <p:sldId id="256" r:id="rId2"/>
    <p:sldId id="259" r:id="rId3"/>
    <p:sldId id="262" r:id="rId4"/>
    <p:sldId id="264" r:id="rId5"/>
    <p:sldId id="265" r:id="rId6"/>
    <p:sldId id="266" r:id="rId7"/>
    <p:sldId id="267" r:id="rId8"/>
    <p:sldId id="258" r:id="rId9"/>
    <p:sldId id="263" r:id="rId10"/>
    <p:sldId id="268" r:id="rId11"/>
    <p:sldId id="269" r:id="rId12"/>
    <p:sldId id="270" r:id="rId13"/>
    <p:sldId id="274" r:id="rId14"/>
    <p:sldId id="272" r:id="rId15"/>
    <p:sldId id="275" r:id="rId16"/>
    <p:sldId id="276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2528" y="-6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Tit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1597025"/>
            <a:ext cx="7583488" cy="1679575"/>
          </a:xfrm>
        </p:spPr>
        <p:txBody>
          <a:bodyPr anchor="b" anchorCtr="0"/>
          <a:lstStyle>
            <a:lvl1pPr>
              <a:defRPr sz="5400"/>
            </a:lvl1pPr>
          </a:lstStyle>
          <a:p>
            <a:r>
              <a:rPr lang="el-G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3276600"/>
            <a:ext cx="7583487" cy="175260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6/04/12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787" y="838200"/>
            <a:ext cx="3474720" cy="1619250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l-G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27892" y="838200"/>
            <a:ext cx="3474720" cy="4572000"/>
          </a:xfrm>
          <a:prstGeom prst="roundRect">
            <a:avLst>
              <a:gd name="adj" fmla="val 10888"/>
            </a:avLst>
          </a:prstGeom>
          <a:solidFill>
            <a:schemeClr val="bg1">
              <a:lumMod val="75000"/>
            </a:schemeClr>
          </a:solidFill>
          <a:effectLst>
            <a:reflection blurRad="6350" stA="20000" endA="300" endPos="25500" dist="508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6787" y="2474258"/>
            <a:ext cx="3474720" cy="2743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SzPct val="90000"/>
              <a:buFont typeface="Wingdings" pitchFamily="2" charset="2"/>
              <a:buNone/>
            </a:pPr>
            <a:r>
              <a:rPr lang="el-G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3902-9E96-F64E-A9B9-EEEC747C36AA}" type="datetimeFigureOut">
              <a:rPr lang="en-US" smtClean="0"/>
              <a:t>6/04/12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89647"/>
            <a:ext cx="7583488" cy="1143000"/>
          </a:xfrm>
        </p:spPr>
        <p:txBody>
          <a:bodyPr/>
          <a:lstStyle/>
          <a:p>
            <a:r>
              <a:rPr lang="el-GR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3902-9E96-F64E-A9B9-EEEC747C36AA}" type="datetimeFigureOut">
              <a:rPr lang="en-US" smtClean="0"/>
              <a:t>6/04/12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463" y="1371600"/>
            <a:ext cx="7583488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SzPct val="90000"/>
              <a:buFont typeface="Wingdings" pitchFamily="2" charset="2"/>
              <a:buNone/>
            </a:pPr>
            <a:r>
              <a:rPr lang="el-GR" smtClean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2514600" y="2743200"/>
            <a:ext cx="4114800" cy="2819400"/>
          </a:xfrm>
          <a:prstGeom prst="roundRect">
            <a:avLst>
              <a:gd name="adj" fmla="val 10888"/>
            </a:avLst>
          </a:prstGeom>
          <a:solidFill>
            <a:schemeClr val="bg1">
              <a:lumMod val="75000"/>
            </a:schemeClr>
          </a:solidFill>
          <a:effectLst>
            <a:reflection blurRad="6350" stA="20000" endA="300" endPos="38500" dist="508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365760" indent="-365760">
              <a:defRPr/>
            </a:lvl1pPr>
            <a:lvl2pPr marL="731520" indent="-365760">
              <a:defRPr/>
            </a:lvl2pPr>
            <a:lvl3pPr marL="1097280" indent="-365760">
              <a:defRPr/>
            </a:lvl3pPr>
            <a:lvl4pPr marL="1463040" indent="-365760">
              <a:defRPr/>
            </a:lvl4pPr>
            <a:lvl5pPr marL="1828800" indent="-365760">
              <a:defRPr/>
            </a:lvl5pPr>
            <a:lvl6pPr marL="2194560" indent="-365760">
              <a:defRPr/>
            </a:lvl6pPr>
            <a:lvl7pPr marL="2560320" indent="-365760">
              <a:defRPr/>
            </a:lvl7pPr>
            <a:lvl8pPr marL="2926080" indent="-365760">
              <a:defRPr/>
            </a:lvl8pPr>
            <a:lvl9pPr marL="3291840" indent="-365760">
              <a:defRPr/>
            </a:lvl9pPr>
          </a:lstStyle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3902-9E96-F64E-A9B9-EEEC747C36AA}" type="datetimeFigureOut">
              <a:rPr lang="en-US" smtClean="0"/>
              <a:t>6/04/12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Vertic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838200"/>
            <a:ext cx="1676400" cy="5053013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el-G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838200"/>
            <a:ext cx="6019800" cy="505301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3902-9E96-F64E-A9B9-EEEC747C36AA}" type="datetimeFigureOut">
              <a:rPr lang="en-US" smtClean="0"/>
              <a:t>6/04/12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3902-9E96-F64E-A9B9-EEEC747C36AA}" type="datetimeFigureOut">
              <a:rPr lang="en-US" smtClean="0"/>
              <a:t>6/04/12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Tex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12" y="3254188"/>
            <a:ext cx="7580376" cy="168536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5400" b="1" kern="120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l-G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14600" y="457200"/>
            <a:ext cx="4114800" cy="2743200"/>
          </a:xfrm>
          <a:prstGeom prst="roundRect">
            <a:avLst>
              <a:gd name="adj" fmla="val 10888"/>
            </a:avLst>
          </a:prstGeom>
          <a:solidFill>
            <a:schemeClr val="bg1">
              <a:lumMod val="75000"/>
            </a:schemeClr>
          </a:solidFill>
          <a:effectLst>
            <a:reflection blurRad="6350" stA="20000" endA="300" endPos="38500" dist="508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1812" y="4953000"/>
            <a:ext cx="7580376" cy="9144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3902-9E96-F64E-A9B9-EEEC747C36AA}" type="datetimeFigureOut">
              <a:rPr lang="en-US" smtClean="0"/>
              <a:t>6/04/12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50" y="1627188"/>
            <a:ext cx="7580376" cy="1682496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l-G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450" y="3309411"/>
            <a:ext cx="7580376" cy="1755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6/04/12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6788" y="1600200"/>
            <a:ext cx="3529584" cy="4288536"/>
          </a:xfrm>
        </p:spPr>
        <p:txBody>
          <a:bodyPr>
            <a:normAutofit/>
          </a:bodyPr>
          <a:lstStyle>
            <a:lvl1pPr marL="231775" indent="-231775">
              <a:defRPr sz="1800"/>
            </a:lvl1pPr>
            <a:lvl2pPr marL="457200" indent="-231775">
              <a:defRPr sz="1800"/>
            </a:lvl2pPr>
            <a:lvl3pPr marL="688975" indent="-231775">
              <a:defRPr sz="1800"/>
            </a:lvl3pPr>
            <a:lvl4pPr marL="914400" indent="-231775">
              <a:defRPr sz="1800"/>
            </a:lvl4pPr>
            <a:lvl5pPr marL="1146175" indent="-231775">
              <a:defRPr sz="1800"/>
            </a:lvl5pPr>
            <a:lvl6pPr marL="1371600" indent="-231775">
              <a:defRPr sz="1800"/>
            </a:lvl6pPr>
            <a:lvl7pPr marL="1603375" indent="-231775">
              <a:defRPr sz="1800"/>
            </a:lvl7pPr>
            <a:lvl8pPr marL="1828800" indent="-231775">
              <a:defRPr sz="1800"/>
            </a:lvl8pPr>
            <a:lvl9pPr marL="2060575" indent="-231775">
              <a:defRPr sz="1800"/>
            </a:lvl9pPr>
          </a:lstStyle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529584" cy="4288536"/>
          </a:xfrm>
        </p:spPr>
        <p:txBody>
          <a:bodyPr>
            <a:normAutofit/>
          </a:bodyPr>
          <a:lstStyle>
            <a:lvl1pPr marL="231775" indent="-231775">
              <a:defRPr sz="1800"/>
            </a:lvl1pPr>
            <a:lvl2pPr marL="457200" indent="-231775">
              <a:defRPr sz="1800"/>
            </a:lvl2pPr>
            <a:lvl3pPr marL="688975" indent="-231775">
              <a:defRPr sz="1800"/>
            </a:lvl3pPr>
            <a:lvl4pPr marL="914400" indent="-231775">
              <a:defRPr sz="1800"/>
            </a:lvl4pPr>
            <a:lvl5pPr marL="1146175" indent="-231775">
              <a:defRPr sz="1800"/>
            </a:lvl5pPr>
            <a:lvl6pPr marL="1371600" indent="-231775">
              <a:defRPr sz="1800"/>
            </a:lvl6pPr>
            <a:lvl7pPr marL="1603375" indent="-231775">
              <a:defRPr sz="1800"/>
            </a:lvl7pPr>
            <a:lvl8pPr marL="1828800" indent="-231775">
              <a:defRPr sz="1800"/>
            </a:lvl8pPr>
            <a:lvl9pPr marL="2060575" indent="-231775">
              <a:defRPr sz="1800"/>
            </a:lvl9pPr>
          </a:lstStyle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3902-9E96-F64E-A9B9-EEEC747C36AA}" type="datetimeFigureOut">
              <a:rPr lang="en-US" smtClean="0"/>
              <a:t>6/04/12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6216" y="1272988"/>
            <a:ext cx="3529584" cy="879475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6216" y="2174875"/>
            <a:ext cx="3529584" cy="3716338"/>
          </a:xfrm>
        </p:spPr>
        <p:txBody>
          <a:bodyPr>
            <a:normAutofit/>
          </a:bodyPr>
          <a:lstStyle>
            <a:lvl1pPr marL="231775" indent="-231775">
              <a:defRPr sz="1800"/>
            </a:lvl1pPr>
            <a:lvl2pPr marL="457200" indent="-231775">
              <a:defRPr sz="1800"/>
            </a:lvl2pPr>
            <a:lvl3pPr marL="688975" indent="-231775">
              <a:defRPr sz="1800"/>
            </a:lvl3pPr>
            <a:lvl4pPr marL="914400" indent="-231775">
              <a:defRPr sz="1800"/>
            </a:lvl4pPr>
            <a:lvl5pPr marL="1146175" indent="-231775">
              <a:defRPr sz="1800"/>
            </a:lvl5pPr>
            <a:lvl6pPr marL="1371600" indent="-231775">
              <a:tabLst/>
              <a:defRPr sz="1800"/>
            </a:lvl6pPr>
            <a:lvl7pPr marL="1603375" indent="-231775">
              <a:tabLst/>
              <a:defRPr sz="1800"/>
            </a:lvl7pPr>
            <a:lvl8pPr marL="1828800" indent="-231775">
              <a:tabLst/>
              <a:defRPr sz="1800"/>
            </a:lvl8pPr>
            <a:lvl9pPr marL="2060575" indent="-231775">
              <a:tabLst/>
              <a:defRPr sz="1800"/>
            </a:lvl9pPr>
          </a:lstStyle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72988"/>
            <a:ext cx="3529584" cy="879475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3529584" cy="3716338"/>
          </a:xfrm>
        </p:spPr>
        <p:txBody>
          <a:bodyPr>
            <a:noAutofit/>
          </a:bodyPr>
          <a:lstStyle>
            <a:lvl1pPr marL="2317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6889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9144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1461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13716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16033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18288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0605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3902-9E96-F64E-A9B9-EEEC747C36AA}" type="datetimeFigureOut">
              <a:rPr lang="en-US" smtClean="0"/>
              <a:t>6/04/12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3902-9E96-F64E-A9B9-EEEC747C36AA}" type="datetimeFigureOut">
              <a:rPr lang="en-US" smtClean="0"/>
              <a:t>6/04/12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3902-9E96-F64E-A9B9-EEEC747C36AA}" type="datetimeFigureOut">
              <a:rPr lang="en-US" smtClean="0"/>
              <a:t>6/04/12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787" y="838200"/>
            <a:ext cx="3474720" cy="1619250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3000" b="1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l-G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7892" y="838200"/>
            <a:ext cx="3474720" cy="4572000"/>
          </a:xfrm>
        </p:spPr>
        <p:txBody>
          <a:bodyPr>
            <a:normAutofit/>
          </a:bodyPr>
          <a:lstStyle>
            <a:lvl1pPr marL="282575" indent="-282575">
              <a:defRPr sz="2400"/>
            </a:lvl1pPr>
            <a:lvl2pPr marL="573088" indent="-282575">
              <a:defRPr sz="2200"/>
            </a:lvl2pPr>
            <a:lvl3pPr marL="855663" indent="-282575">
              <a:defRPr sz="2000"/>
            </a:lvl3pPr>
            <a:lvl4pPr marL="1146175" indent="-282575">
              <a:defRPr sz="1800"/>
            </a:lvl4pPr>
            <a:lvl5pPr marL="1430338" indent="-282575">
              <a:defRPr sz="1800"/>
            </a:lvl5pPr>
            <a:lvl6pPr marL="1712913" indent="-282575">
              <a:defRPr sz="1800"/>
            </a:lvl6pPr>
            <a:lvl7pPr marL="2003425" indent="-282575">
              <a:defRPr sz="1800"/>
            </a:lvl7pPr>
            <a:lvl8pPr marL="2286000" indent="-282575">
              <a:defRPr sz="1800"/>
            </a:lvl8pPr>
            <a:lvl9pPr marL="2568575" indent="-282575">
              <a:defRPr sz="1800"/>
            </a:lvl9pPr>
          </a:lstStyle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6787" y="2474258"/>
            <a:ext cx="3474720" cy="2743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lang="en-US" sz="1800" kern="120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SzPct val="90000"/>
              <a:buFont typeface="Wingdings" pitchFamily="2" charset="2"/>
              <a:buNone/>
            </a:pPr>
            <a:r>
              <a:rPr lang="el-G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C3902-9E96-F64E-A9B9-EEEC747C36AA}" type="datetimeFigureOut">
              <a:rPr lang="en-US" smtClean="0"/>
              <a:t>6/04/12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Text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89647"/>
            <a:ext cx="7583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l-G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5675" y="1600200"/>
            <a:ext cx="7232650" cy="429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0" y="61722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5CEC3902-9E96-F64E-A9B9-EEEC747C36AA}" type="datetimeFigureOut">
              <a:rPr lang="en-US" smtClean="0"/>
              <a:t>6/04/12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1722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fld id="{857AE272-A083-7441-894F-86210E9D7F7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  <p:sldLayoutId id="2147484130" r:id="rId12"/>
    <p:sldLayoutId id="2147484131" r:id="rId13"/>
  </p:sldLayoutIdLst>
  <p:txStyles>
    <p:titleStyle>
      <a:lvl1pPr algn="ctr" defTabSz="914400" rtl="0" eaLnBrk="1" latinLnBrk="0" hangingPunct="1">
        <a:lnSpc>
          <a:spcPct val="95000"/>
        </a:lnSpc>
        <a:spcBef>
          <a:spcPct val="0"/>
        </a:spcBef>
        <a:buNone/>
        <a:defRPr sz="4800" b="1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spcAft>
          <a:spcPts val="0"/>
        </a:spcAft>
        <a:buSzPct val="90000"/>
        <a:buFont typeface="Wingdings" pitchFamily="2" charset="2"/>
        <a:buChar char=""/>
        <a:defRPr sz="24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"/>
        <a:defRPr sz="22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"/>
        <a:defRPr sz="20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"/>
        <a:defRPr sz="18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"/>
        <a:defRPr sz="18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5pPr>
      <a:lvl6pPr marL="27432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{"/>
        <a:defRPr lang="en-US" sz="1800" kern="1200" dirty="0" smtClean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6pPr>
      <a:lvl7pPr marL="32004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|"/>
        <a:defRPr lang="en-US" sz="1800" kern="1200" baseline="0" dirty="0" smtClean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7pPr>
      <a:lvl8pPr marL="36576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{"/>
        <a:defRPr lang="en-US" sz="1800" kern="1200" baseline="0" dirty="0" smtClean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8pPr>
      <a:lvl9pPr marL="41148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|"/>
        <a:defRPr lang="en-US" sz="1800" kern="1200" dirty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ybrid-images.t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sz="6600" dirty="0" smtClean="0">
                <a:latin typeface="Noteworthy Light"/>
                <a:cs typeface="Noteworthy Light"/>
              </a:rPr>
              <a:t>Υβριδικές εικόνες</a:t>
            </a:r>
            <a:endParaRPr lang="en-US" sz="6600" dirty="0">
              <a:latin typeface="Noteworthy Light"/>
              <a:cs typeface="Noteworthy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3809640"/>
            <a:ext cx="7583487" cy="1219560"/>
          </a:xfrm>
        </p:spPr>
        <p:txBody>
          <a:bodyPr>
            <a:noAutofit/>
          </a:bodyPr>
          <a:lstStyle/>
          <a:p>
            <a:r>
              <a:rPr lang="el-GR" sz="4000" dirty="0" smtClean="0">
                <a:latin typeface="Noteworthy Light"/>
                <a:cs typeface="Noteworthy Light"/>
              </a:rPr>
              <a:t>Γεώργιος Λαμπριανίδης</a:t>
            </a:r>
            <a:endParaRPr lang="en-US" sz="4000" dirty="0">
              <a:latin typeface="Noteworthy Light"/>
              <a:cs typeface="Noteworthy Light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5623754"/>
            <a:ext cx="4522595" cy="12342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sz="2400" kern="120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10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10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10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10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1000"/>
              </a:spcBef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1000"/>
              </a:spcBef>
              <a:buSzPct val="90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1000"/>
              </a:spcBef>
              <a:buSzPct val="90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000"/>
              </a:spcBef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l-GR" sz="1600" dirty="0" smtClean="0">
                <a:latin typeface="Noteworthy Light"/>
                <a:cs typeface="Noteworthy Light"/>
              </a:rPr>
              <a:t>Εθνικό Μετσόβιο Πολυτεχνείο.</a:t>
            </a:r>
          </a:p>
          <a:p>
            <a:pPr algn="l"/>
            <a:r>
              <a:rPr lang="el-GR" sz="1600" dirty="0" smtClean="0">
                <a:latin typeface="Noteworthy Light"/>
                <a:cs typeface="Noteworthy Light"/>
              </a:rPr>
              <a:t>Εργαστήριο Πολυμέσων.</a:t>
            </a:r>
          </a:p>
          <a:p>
            <a:pPr algn="l"/>
            <a:r>
              <a:rPr lang="el-GR" sz="1600" dirty="0" smtClean="0">
                <a:latin typeface="Noteworthy Light"/>
                <a:cs typeface="Noteworthy Light"/>
              </a:rPr>
              <a:t>Τεχνολογία της Επικοινωνίας.</a:t>
            </a:r>
            <a:endParaRPr lang="en-US" sz="1600" dirty="0">
              <a:latin typeface="Noteworthy Light"/>
              <a:cs typeface="Noteworthy Light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522595" y="5623754"/>
            <a:ext cx="4621405" cy="12342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sz="2400" kern="120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10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10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10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10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1000"/>
              </a:spcBef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1000"/>
              </a:spcBef>
              <a:buSzPct val="90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1000"/>
              </a:spcBef>
              <a:buSzPct val="90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000"/>
              </a:spcBef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l-GR" sz="1600" dirty="0" smtClean="0">
                <a:latin typeface="Noteworthy Light"/>
                <a:cs typeface="Noteworthy Light"/>
              </a:rPr>
              <a:t>Απρίλιος 2012</a:t>
            </a:r>
            <a:endParaRPr lang="en-US" sz="1600" dirty="0">
              <a:latin typeface="Noteworthy Light"/>
              <a:cs typeface="Noteworthy Light"/>
            </a:endParaRPr>
          </a:p>
        </p:txBody>
      </p:sp>
    </p:spTree>
    <p:extLst>
      <p:ext uri="{BB962C8B-B14F-4D97-AF65-F5344CB8AC3E}">
        <p14:creationId xmlns:p14="http://schemas.microsoft.com/office/powerpoint/2010/main" val="747524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12" y="602349"/>
            <a:ext cx="6743114" cy="43721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323" y="5549893"/>
            <a:ext cx="5486400" cy="346565"/>
          </a:xfrm>
        </p:spPr>
        <p:txBody>
          <a:bodyPr>
            <a:normAutofit fontScale="90000"/>
          </a:bodyPr>
          <a:lstStyle/>
          <a:p>
            <a:r>
              <a:rPr lang="el-GR" dirty="0" smtClean="0">
                <a:latin typeface="Verdana"/>
                <a:cs typeface="Verdana"/>
              </a:rPr>
              <a:t>Δελφίνι και Αυτοκίνητο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5952325"/>
            <a:ext cx="8095556" cy="804862"/>
          </a:xfrm>
        </p:spPr>
        <p:txBody>
          <a:bodyPr>
            <a:normAutofit fontScale="85000" lnSpcReduction="20000"/>
          </a:bodyPr>
          <a:lstStyle/>
          <a:p>
            <a:r>
              <a:rPr lang="el-GR" dirty="0" smtClean="0">
                <a:latin typeface="Verdana"/>
                <a:cs typeface="Verdana"/>
              </a:rPr>
              <a:t>Εδώ τα χρώματα αλλά και οι ακμές συνδυάζονται προσφέροντας ένα πολύ ικανοποιητικό οπτικό αποτέλεσμα.</a:t>
            </a:r>
          </a:p>
          <a:p>
            <a:r>
              <a:rPr lang="el-GR" dirty="0" smtClean="0">
                <a:latin typeface="Verdana"/>
                <a:cs typeface="Verdana"/>
              </a:rPr>
              <a:t>Ένα δελφίνι που παίζει με τα κύματα μεταμορφώνεται σε ένα μπλε αυτοκίνητο.</a:t>
            </a:r>
            <a:endParaRPr lang="en-US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54434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49" y="602349"/>
            <a:ext cx="6365639" cy="43721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323" y="5549893"/>
            <a:ext cx="5486400" cy="346565"/>
          </a:xfrm>
        </p:spPr>
        <p:txBody>
          <a:bodyPr>
            <a:normAutofit fontScale="90000"/>
          </a:bodyPr>
          <a:lstStyle/>
          <a:p>
            <a:r>
              <a:rPr lang="el-GR" dirty="0" smtClean="0">
                <a:latin typeface="Verdana"/>
                <a:cs typeface="Verdana"/>
              </a:rPr>
              <a:t>Ελέφαντας και λεοπάρδαλη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5952325"/>
            <a:ext cx="8095556" cy="804862"/>
          </a:xfrm>
        </p:spPr>
        <p:txBody>
          <a:bodyPr>
            <a:normAutofit fontScale="85000" lnSpcReduction="20000"/>
          </a:bodyPr>
          <a:lstStyle/>
          <a:p>
            <a:r>
              <a:rPr lang="el-GR" dirty="0" smtClean="0">
                <a:latin typeface="Verdana"/>
                <a:cs typeface="Verdana"/>
              </a:rPr>
              <a:t>Εδώ τα χρώματα αλλά και οι ακμές συνδυάζονται προσφέροντας ένα πολύ ικανοποιητικό οπτικό αποτέλεσμα.</a:t>
            </a:r>
          </a:p>
          <a:p>
            <a:r>
              <a:rPr lang="el-GR" dirty="0" smtClean="0">
                <a:latin typeface="Verdana"/>
                <a:cs typeface="Verdana"/>
              </a:rPr>
              <a:t>Μία λεοπάρδαλη μεταμορφώνεται σε έναν ελέφαντα.</a:t>
            </a:r>
            <a:endParaRPr lang="en-US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94371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26" y="602349"/>
            <a:ext cx="5329285" cy="43721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323" y="5549893"/>
            <a:ext cx="5486400" cy="346565"/>
          </a:xfrm>
        </p:spPr>
        <p:txBody>
          <a:bodyPr>
            <a:normAutofit fontScale="90000"/>
          </a:bodyPr>
          <a:lstStyle/>
          <a:p>
            <a:r>
              <a:rPr lang="el-GR" dirty="0" smtClean="0">
                <a:latin typeface="Verdana"/>
                <a:cs typeface="Verdana"/>
              </a:rPr>
              <a:t>Εξαφάνιση στο γραφείο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5952325"/>
            <a:ext cx="8095556" cy="804862"/>
          </a:xfrm>
        </p:spPr>
        <p:txBody>
          <a:bodyPr>
            <a:normAutofit fontScale="85000" lnSpcReduction="20000"/>
          </a:bodyPr>
          <a:lstStyle/>
          <a:p>
            <a:r>
              <a:rPr lang="el-GR" dirty="0" smtClean="0">
                <a:latin typeface="Verdana"/>
                <a:cs typeface="Verdana"/>
              </a:rPr>
              <a:t>Εδώ χρησιμοποιείται χρώμα μόνο στις υψηλές συχνότητες.</a:t>
            </a:r>
          </a:p>
          <a:p>
            <a:r>
              <a:rPr lang="el-GR" dirty="0" smtClean="0">
                <a:latin typeface="Verdana"/>
                <a:cs typeface="Verdana"/>
              </a:rPr>
              <a:t>Η ακαταστασία στο γραφείο και η κοπέλα εξαφανίζονται μόλις απομακρυνθούμε λίγο από την εικόνα.</a:t>
            </a:r>
            <a:endParaRPr lang="en-US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2354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504" y="89647"/>
            <a:ext cx="8937686" cy="1143000"/>
          </a:xfrm>
        </p:spPr>
        <p:txBody>
          <a:bodyPr>
            <a:normAutofit fontScale="90000"/>
          </a:bodyPr>
          <a:lstStyle/>
          <a:p>
            <a:r>
              <a:rPr lang="el-GR" dirty="0">
                <a:latin typeface="Verdana"/>
                <a:cs typeface="Verdana"/>
              </a:rPr>
              <a:t>Άλλα είδη εικόνων που δημιουργούν </a:t>
            </a:r>
            <a:r>
              <a:rPr lang="el-GR" dirty="0" smtClean="0">
                <a:latin typeface="Verdana"/>
                <a:cs typeface="Verdana"/>
              </a:rPr>
              <a:t>οφθαλμαπάτες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l-GR" dirty="0" smtClean="0">
                <a:latin typeface="Verdana"/>
                <a:cs typeface="Verdana"/>
              </a:rPr>
              <a:t>Μωσαϊκά</a:t>
            </a:r>
          </a:p>
          <a:p>
            <a:pPr>
              <a:lnSpc>
                <a:spcPct val="200000"/>
              </a:lnSpc>
            </a:pPr>
            <a:r>
              <a:rPr lang="el-GR" dirty="0" smtClean="0">
                <a:latin typeface="Verdana"/>
                <a:cs typeface="Verdana"/>
              </a:rPr>
              <a:t>Αναδυόμενες εικόνες</a:t>
            </a:r>
          </a:p>
          <a:p>
            <a:pPr>
              <a:lnSpc>
                <a:spcPct val="200000"/>
              </a:lnSpc>
            </a:pPr>
            <a:r>
              <a:rPr lang="el-GR" dirty="0" smtClean="0">
                <a:latin typeface="Verdana"/>
                <a:cs typeface="Verdana"/>
              </a:rPr>
              <a:t>Κρυμμένες εικόνες</a:t>
            </a:r>
          </a:p>
        </p:txBody>
      </p:sp>
    </p:spTree>
    <p:extLst>
      <p:ext uri="{BB962C8B-B14F-4D97-AF65-F5344CB8AC3E}">
        <p14:creationId xmlns:p14="http://schemas.microsoft.com/office/powerpoint/2010/main" val="400740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6" y="270934"/>
            <a:ext cx="6044101" cy="454308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323" y="5549893"/>
            <a:ext cx="5486400" cy="346565"/>
          </a:xfrm>
        </p:spPr>
        <p:txBody>
          <a:bodyPr>
            <a:normAutofit fontScale="90000"/>
          </a:bodyPr>
          <a:lstStyle/>
          <a:p>
            <a:r>
              <a:rPr lang="el-GR" dirty="0" smtClean="0">
                <a:latin typeface="Verdana"/>
                <a:cs typeface="Verdana"/>
              </a:rPr>
              <a:t>Μωσαϊκό</a:t>
            </a:r>
            <a:br>
              <a:rPr lang="el-GR" dirty="0" smtClean="0">
                <a:latin typeface="Verdana"/>
                <a:cs typeface="Verdana"/>
              </a:rPr>
            </a:br>
            <a:r>
              <a:rPr lang="el-GR" dirty="0" smtClean="0">
                <a:latin typeface="Verdana"/>
                <a:cs typeface="Verdana"/>
              </a:rPr>
              <a:t>(</a:t>
            </a:r>
            <a:r>
              <a:rPr lang="en-US" dirty="0" smtClean="0">
                <a:latin typeface="Verdana"/>
                <a:cs typeface="Verdana"/>
              </a:rPr>
              <a:t>picture mosaic)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5952325"/>
            <a:ext cx="8095556" cy="804862"/>
          </a:xfrm>
        </p:spPr>
        <p:txBody>
          <a:bodyPr>
            <a:normAutofit/>
          </a:bodyPr>
          <a:lstStyle/>
          <a:p>
            <a:r>
              <a:rPr lang="el-GR" dirty="0" smtClean="0">
                <a:latin typeface="Verdana"/>
                <a:cs typeface="Verdana"/>
              </a:rPr>
              <a:t>Πολλές ξεχωριστές φωτογραφίες </a:t>
            </a:r>
            <a:r>
              <a:rPr lang="el-GR" dirty="0">
                <a:latin typeface="Verdana"/>
                <a:cs typeface="Verdana"/>
              </a:rPr>
              <a:t>σχηματίζουν μια </a:t>
            </a:r>
            <a:r>
              <a:rPr lang="el-GR" dirty="0" smtClean="0">
                <a:latin typeface="Verdana"/>
                <a:cs typeface="Verdana"/>
              </a:rPr>
              <a:t>μεγαλύτερη από κάποια συγκεκριμένη απόσταση.</a:t>
            </a:r>
            <a:endParaRPr lang="en-US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30275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6" y="1253067"/>
            <a:ext cx="8207526" cy="276013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323" y="5549893"/>
            <a:ext cx="5486400" cy="346565"/>
          </a:xfrm>
        </p:spPr>
        <p:txBody>
          <a:bodyPr>
            <a:normAutofit fontScale="90000"/>
          </a:bodyPr>
          <a:lstStyle/>
          <a:p>
            <a:r>
              <a:rPr lang="el-GR" dirty="0" smtClean="0">
                <a:latin typeface="Verdana"/>
                <a:cs typeface="Verdana"/>
              </a:rPr>
              <a:t>Αναδυόμενη εικόνα (</a:t>
            </a:r>
            <a:r>
              <a:rPr lang="en-US" dirty="0" smtClean="0">
                <a:latin typeface="Verdana"/>
                <a:cs typeface="Verdana"/>
              </a:rPr>
              <a:t>emerging image)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5952325"/>
            <a:ext cx="8095556" cy="804862"/>
          </a:xfrm>
        </p:spPr>
        <p:txBody>
          <a:bodyPr>
            <a:normAutofit/>
          </a:bodyPr>
          <a:lstStyle/>
          <a:p>
            <a:r>
              <a:rPr lang="el-GR" dirty="0" smtClean="0">
                <a:latin typeface="Verdana"/>
                <a:cs typeface="Verdana"/>
              </a:rPr>
              <a:t>Αν παρατηρήσετε την εικόνα για αρκετή ώρα θα δείτε 4 πολύ γνωστές μορφές.</a:t>
            </a:r>
            <a:endParaRPr lang="en-US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8867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1" y="413662"/>
            <a:ext cx="6493931" cy="457822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323" y="5549893"/>
            <a:ext cx="5486400" cy="346565"/>
          </a:xfrm>
        </p:spPr>
        <p:txBody>
          <a:bodyPr>
            <a:normAutofit fontScale="90000"/>
          </a:bodyPr>
          <a:lstStyle/>
          <a:p>
            <a:r>
              <a:rPr lang="el-GR" dirty="0" smtClean="0">
                <a:latin typeface="Verdana"/>
                <a:cs typeface="Verdana"/>
              </a:rPr>
              <a:t>Κρυμμένες εικόνες</a:t>
            </a:r>
            <a:r>
              <a:rPr lang="en-US" dirty="0" smtClean="0">
                <a:latin typeface="Verdana"/>
                <a:cs typeface="Verdana"/>
              </a:rPr>
              <a:t/>
            </a:r>
            <a:br>
              <a:rPr lang="en-US" dirty="0" smtClean="0">
                <a:latin typeface="Verdana"/>
                <a:cs typeface="Verdana"/>
              </a:rPr>
            </a:br>
            <a:r>
              <a:rPr lang="el-GR" dirty="0" smtClean="0">
                <a:latin typeface="Verdana"/>
                <a:cs typeface="Verdana"/>
              </a:rPr>
              <a:t>(</a:t>
            </a:r>
            <a:r>
              <a:rPr lang="en-US" dirty="0" smtClean="0">
                <a:latin typeface="Verdana"/>
                <a:cs typeface="Verdana"/>
              </a:rPr>
              <a:t>hidden images)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5952325"/>
            <a:ext cx="8095556" cy="804862"/>
          </a:xfrm>
        </p:spPr>
        <p:txBody>
          <a:bodyPr>
            <a:normAutofit/>
          </a:bodyPr>
          <a:lstStyle/>
          <a:p>
            <a:r>
              <a:rPr lang="el-GR" dirty="0" smtClean="0">
                <a:latin typeface="Verdana"/>
                <a:cs typeface="Verdana"/>
              </a:rPr>
              <a:t>Δουλεμπόριο στην αγορά </a:t>
            </a:r>
            <a:r>
              <a:rPr lang="en-US" dirty="0" smtClean="0">
                <a:latin typeface="Verdana"/>
                <a:cs typeface="Verdana"/>
              </a:rPr>
              <a:t>–</a:t>
            </a:r>
            <a:r>
              <a:rPr lang="el-GR" dirty="0" smtClean="0">
                <a:latin typeface="Verdana"/>
                <a:cs typeface="Verdana"/>
              </a:rPr>
              <a:t> Προτομή του </a:t>
            </a:r>
            <a:r>
              <a:rPr lang="el-GR" dirty="0" err="1" smtClean="0">
                <a:latin typeface="Verdana"/>
                <a:cs typeface="Verdana"/>
              </a:rPr>
              <a:t>Βολταίρου</a:t>
            </a:r>
            <a:r>
              <a:rPr lang="el-GR" dirty="0" smtClean="0">
                <a:latin typeface="Verdana"/>
                <a:cs typeface="Verdana"/>
              </a:rPr>
              <a:t>.</a:t>
            </a:r>
            <a:endParaRPr lang="en-US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9503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504" y="2036980"/>
            <a:ext cx="8937686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erdana"/>
                <a:cs typeface="Verdana"/>
              </a:rPr>
              <a:t>Demo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07504" y="3179980"/>
            <a:ext cx="893768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Verdana"/>
                <a:cs typeface="Verdana"/>
                <a:hlinkClick r:id="rId2"/>
              </a:rPr>
              <a:t>http://hybrid-images.tk</a:t>
            </a:r>
            <a:endParaRPr 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76323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323" y="5549893"/>
            <a:ext cx="5486400" cy="3465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Marilyn </a:t>
            </a:r>
            <a:r>
              <a:rPr lang="en-US" dirty="0" smtClean="0"/>
              <a:t>Monroe – Albert Einstein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271" y="5896458"/>
            <a:ext cx="8784976" cy="860729"/>
          </a:xfrm>
        </p:spPr>
        <p:txBody>
          <a:bodyPr>
            <a:normAutofit fontScale="85000" lnSpcReduction="10000"/>
          </a:bodyPr>
          <a:lstStyle/>
          <a:p>
            <a:r>
              <a:rPr lang="el-GR" dirty="0" smtClean="0">
                <a:latin typeface="Verdana"/>
                <a:cs typeface="Verdana"/>
              </a:rPr>
              <a:t>Ίσως η πιο διαδεδομένη υβριδική εικόνα.</a:t>
            </a:r>
          </a:p>
          <a:p>
            <a:r>
              <a:rPr lang="el-GR" dirty="0" smtClean="0">
                <a:latin typeface="Verdana"/>
                <a:cs typeface="Verdana"/>
              </a:rPr>
              <a:t>Η παραπάνω υβριδική εικόνα δημιουργήθηκε από τον </a:t>
            </a:r>
            <a:r>
              <a:rPr lang="en-US" dirty="0" smtClean="0">
                <a:latin typeface="Verdana"/>
                <a:cs typeface="Verdana"/>
              </a:rPr>
              <a:t>Dr. </a:t>
            </a:r>
            <a:r>
              <a:rPr lang="en-US" dirty="0" err="1" smtClean="0">
                <a:latin typeface="Verdana"/>
                <a:cs typeface="Verdana"/>
              </a:rPr>
              <a:t>Aude</a:t>
            </a:r>
            <a:r>
              <a:rPr lang="en-US" dirty="0" smtClean="0">
                <a:latin typeface="Verdana"/>
                <a:cs typeface="Verdana"/>
              </a:rPr>
              <a:t> </a:t>
            </a:r>
            <a:r>
              <a:rPr lang="en-US" dirty="0" err="1" smtClean="0">
                <a:latin typeface="Verdana"/>
                <a:cs typeface="Verdana"/>
              </a:rPr>
              <a:t>Oliva</a:t>
            </a:r>
            <a:r>
              <a:rPr lang="en-US" dirty="0" smtClean="0">
                <a:latin typeface="Verdana"/>
                <a:cs typeface="Verdana"/>
              </a:rPr>
              <a:t> </a:t>
            </a:r>
            <a:r>
              <a:rPr lang="el-GR" dirty="0" smtClean="0">
                <a:latin typeface="Verdana"/>
                <a:cs typeface="Verdana"/>
              </a:rPr>
              <a:t>για το τεύχος</a:t>
            </a:r>
            <a:r>
              <a:rPr lang="en-US" dirty="0" smtClean="0">
                <a:latin typeface="Verdana"/>
                <a:cs typeface="Verdana"/>
              </a:rPr>
              <a:t> </a:t>
            </a:r>
            <a:r>
              <a:rPr lang="el-GR" dirty="0" smtClean="0">
                <a:latin typeface="Verdana"/>
                <a:cs typeface="Verdana"/>
              </a:rPr>
              <a:t>της</a:t>
            </a:r>
            <a:r>
              <a:rPr lang="en-US" dirty="0" smtClean="0">
                <a:latin typeface="Verdana"/>
                <a:cs typeface="Verdana"/>
              </a:rPr>
              <a:t> </a:t>
            </a:r>
            <a:r>
              <a:rPr lang="el-GR" dirty="0" smtClean="0">
                <a:latin typeface="Verdana"/>
                <a:cs typeface="Verdana"/>
              </a:rPr>
              <a:t>31</a:t>
            </a:r>
            <a:r>
              <a:rPr lang="el-GR" baseline="30000" dirty="0" smtClean="0">
                <a:latin typeface="Verdana"/>
                <a:cs typeface="Verdana"/>
              </a:rPr>
              <a:t>ης</a:t>
            </a:r>
            <a:r>
              <a:rPr lang="el-GR" dirty="0" smtClean="0">
                <a:latin typeface="Verdana"/>
                <a:cs typeface="Verdana"/>
              </a:rPr>
              <a:t> Μαρτίου </a:t>
            </a:r>
            <a:r>
              <a:rPr lang="en-US" dirty="0" smtClean="0">
                <a:latin typeface="Verdana"/>
                <a:cs typeface="Verdana"/>
              </a:rPr>
              <a:t>2007 </a:t>
            </a:r>
            <a:r>
              <a:rPr lang="el-GR" dirty="0" smtClean="0">
                <a:latin typeface="Verdana"/>
                <a:cs typeface="Verdana"/>
              </a:rPr>
              <a:t>του περιοδικού </a:t>
            </a:r>
            <a:r>
              <a:rPr lang="en-US" dirty="0" smtClean="0">
                <a:latin typeface="Verdana"/>
                <a:cs typeface="Verdana"/>
              </a:rPr>
              <a:t>New Scientist. </a:t>
            </a:r>
            <a:endParaRPr lang="en-US" dirty="0">
              <a:latin typeface="Verdana"/>
              <a:cs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689"/>
          <a:stretch/>
        </p:blipFill>
        <p:spPr>
          <a:xfrm>
            <a:off x="2567109" y="176374"/>
            <a:ext cx="4024241" cy="529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7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504" y="89647"/>
            <a:ext cx="8937686" cy="1143000"/>
          </a:xfrm>
        </p:spPr>
        <p:txBody>
          <a:bodyPr>
            <a:normAutofit fontScale="90000"/>
          </a:bodyPr>
          <a:lstStyle/>
          <a:p>
            <a:r>
              <a:rPr lang="el-GR" dirty="0" smtClean="0">
                <a:latin typeface="Verdana"/>
                <a:cs typeface="Verdana"/>
              </a:rPr>
              <a:t>Τι είναι οι υβριδικές εικόνες;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l-GR" dirty="0" smtClean="0">
                <a:latin typeface="Verdana"/>
                <a:cs typeface="Verdana"/>
              </a:rPr>
              <a:t>Πρόκειται για εικόνες που το ανθρώπινο μάτι αντιλαμβάνεται διαφορετικά ως συνάρτηση της απόστασης από την οποία τις κοιτάζει.</a:t>
            </a:r>
          </a:p>
          <a:p>
            <a:r>
              <a:rPr lang="el-GR" dirty="0" smtClean="0">
                <a:latin typeface="Verdana"/>
                <a:cs typeface="Verdana"/>
              </a:rPr>
              <a:t>Προκύπτουν από συνδυασμό 2 διαφορετικών εικόνων αφού έχουν υποστεί επεξεργασία.</a:t>
            </a:r>
          </a:p>
          <a:p>
            <a:r>
              <a:rPr lang="el-GR" dirty="0" smtClean="0">
                <a:latin typeface="Verdana"/>
                <a:cs typeface="Verdana"/>
              </a:rPr>
              <a:t>Παρατηρούμενες από κοντινή απόσταση αντιλαμβανόμαστε την μία από τις δύο εικόνες, ενώ από μακρινή απόσταση τη δεύτερη</a:t>
            </a:r>
          </a:p>
        </p:txBody>
      </p:sp>
    </p:spTree>
    <p:extLst>
      <p:ext uri="{BB962C8B-B14F-4D97-AF65-F5344CB8AC3E}">
        <p14:creationId xmlns:p14="http://schemas.microsoft.com/office/powerpoint/2010/main" val="3089247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504" y="89647"/>
            <a:ext cx="8937686" cy="1143000"/>
          </a:xfrm>
        </p:spPr>
        <p:txBody>
          <a:bodyPr>
            <a:normAutofit/>
          </a:bodyPr>
          <a:lstStyle/>
          <a:p>
            <a:r>
              <a:rPr lang="el-GR" dirty="0" smtClean="0">
                <a:latin typeface="Verdana"/>
                <a:cs typeface="Verdana"/>
              </a:rPr>
              <a:t>Πως δημιουργούνται;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l-GR" dirty="0" smtClean="0">
                <a:latin typeface="Verdana"/>
                <a:cs typeface="Verdana"/>
              </a:rPr>
              <a:t>Δημιουργούνται με υπέρθεση δύο εικόνων:</a:t>
            </a:r>
          </a:p>
          <a:p>
            <a:pPr lvl="1"/>
            <a:r>
              <a:rPr lang="el-GR" dirty="0" smtClean="0">
                <a:latin typeface="Verdana"/>
                <a:cs typeface="Verdana"/>
              </a:rPr>
              <a:t>Η πρώτη έχει φιλτραριστεί με ένα χαμηλοπερατό φίλτρο (εφέ θολούρας)</a:t>
            </a:r>
          </a:p>
          <a:p>
            <a:pPr lvl="1"/>
            <a:r>
              <a:rPr lang="el-GR" dirty="0" smtClean="0">
                <a:latin typeface="Verdana"/>
                <a:cs typeface="Verdana"/>
              </a:rPr>
              <a:t>Η δεύτερη έχει φιλτραριστεί με ένα υψιπερατό φίλτρο (ενίσχυση ακμών)</a:t>
            </a:r>
            <a:endParaRPr lang="el-GR" dirty="0">
              <a:latin typeface="Verdana"/>
              <a:cs typeface="Verdana"/>
            </a:endParaRPr>
          </a:p>
          <a:p>
            <a:r>
              <a:rPr lang="el-GR" dirty="0" smtClean="0">
                <a:latin typeface="Verdana"/>
                <a:cs typeface="Verdana"/>
              </a:rPr>
              <a:t>Στην υβριδική εικόνα (αποτέλεσμα):</a:t>
            </a:r>
          </a:p>
          <a:p>
            <a:pPr lvl="1"/>
            <a:r>
              <a:rPr lang="el-GR" dirty="0" smtClean="0">
                <a:latin typeface="Verdana"/>
                <a:cs typeface="Verdana"/>
              </a:rPr>
              <a:t>Η θολή εικόνα εμφανίζεται από μακρινή απόσταση</a:t>
            </a:r>
          </a:p>
          <a:p>
            <a:pPr lvl="1"/>
            <a:r>
              <a:rPr lang="el-GR" dirty="0" smtClean="0">
                <a:latin typeface="Verdana"/>
                <a:cs typeface="Verdana"/>
              </a:rPr>
              <a:t>Η εικόνα με τις έντονες ακμές εμφανίζεται από κοντινή απόσταση</a:t>
            </a:r>
            <a:endParaRPr lang="el-G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39865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504" y="89647"/>
            <a:ext cx="8937686" cy="1143000"/>
          </a:xfrm>
        </p:spPr>
        <p:txBody>
          <a:bodyPr>
            <a:normAutofit/>
          </a:bodyPr>
          <a:lstStyle/>
          <a:p>
            <a:r>
              <a:rPr lang="el-GR" dirty="0" smtClean="0">
                <a:latin typeface="Verdana"/>
                <a:cs typeface="Verdana"/>
              </a:rPr>
              <a:t>Φιλτράρισμα εικόνων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l-GR" dirty="0" smtClean="0">
                <a:latin typeface="Verdana"/>
                <a:cs typeface="Verdana"/>
              </a:rPr>
              <a:t>Ευθύς και αντίστροφος μετασχηματισμός </a:t>
            </a:r>
            <a:r>
              <a:rPr lang="en-US" dirty="0" smtClean="0">
                <a:latin typeface="Verdana"/>
                <a:cs typeface="Verdana"/>
              </a:rPr>
              <a:t>Fourier </a:t>
            </a:r>
            <a:r>
              <a:rPr lang="el-GR" dirty="0" smtClean="0">
                <a:latin typeface="Verdana"/>
                <a:cs typeface="Verdana"/>
              </a:rPr>
              <a:t>εικόνων, μετά την εφαρμογή του φίλτρου</a:t>
            </a:r>
            <a:endParaRPr lang="el-GR" dirty="0">
              <a:latin typeface="Verdana"/>
              <a:cs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38" y="2874418"/>
            <a:ext cx="16002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2407" t="4468" r="12778" b="9681"/>
          <a:stretch/>
        </p:blipFill>
        <p:spPr>
          <a:xfrm>
            <a:off x="2022468" y="2874418"/>
            <a:ext cx="1606021" cy="16040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2552" t="4474" r="12494" b="9568"/>
          <a:stretch/>
        </p:blipFill>
        <p:spPr>
          <a:xfrm>
            <a:off x="3780886" y="2874418"/>
            <a:ext cx="1586971" cy="1603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12469" t="4468" r="13108" b="9771"/>
          <a:stretch/>
        </p:blipFill>
        <p:spPr>
          <a:xfrm>
            <a:off x="5537187" y="2874418"/>
            <a:ext cx="1591733" cy="15964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12716" t="4752" r="13951" b="10992"/>
          <a:stretch/>
        </p:blipFill>
        <p:spPr>
          <a:xfrm>
            <a:off x="7332117" y="2874418"/>
            <a:ext cx="1596462" cy="15964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938" y="4783653"/>
            <a:ext cx="1600200" cy="1600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l="12824" t="4751" r="12717" b="9583"/>
          <a:stretch/>
        </p:blipFill>
        <p:spPr>
          <a:xfrm>
            <a:off x="2022469" y="4783653"/>
            <a:ext cx="1606020" cy="16081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/>
          <a:srcRect l="12823" t="5036" r="12716" b="9565"/>
          <a:stretch/>
        </p:blipFill>
        <p:spPr>
          <a:xfrm>
            <a:off x="5537187" y="4783654"/>
            <a:ext cx="1586971" cy="16081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/>
          <a:srcRect l="12824" t="5319" r="12785" b="9359"/>
          <a:stretch/>
        </p:blipFill>
        <p:spPr>
          <a:xfrm>
            <a:off x="3780887" y="4783654"/>
            <a:ext cx="1602996" cy="16001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/>
          <a:srcRect l="12824" t="4751" r="12785" b="9928"/>
          <a:stretch/>
        </p:blipFill>
        <p:spPr>
          <a:xfrm>
            <a:off x="7332116" y="4783653"/>
            <a:ext cx="1596463" cy="1600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2"/>
          <a:srcRect l="12824" t="5035" r="12785" b="9381"/>
          <a:stretch/>
        </p:blipFill>
        <p:spPr>
          <a:xfrm>
            <a:off x="7332116" y="4783654"/>
            <a:ext cx="1596463" cy="1598607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1853138" y="3556000"/>
            <a:ext cx="348195" cy="37253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1853138" y="5518680"/>
            <a:ext cx="348195" cy="37253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068588" y="3522133"/>
            <a:ext cx="348195" cy="37253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7068588" y="5484813"/>
            <a:ext cx="348195" cy="37253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y 3"/>
          <p:cNvSpPr/>
          <p:nvPr/>
        </p:nvSpPr>
        <p:spPr>
          <a:xfrm>
            <a:off x="3493025" y="3556000"/>
            <a:ext cx="401644" cy="338666"/>
          </a:xfrm>
          <a:prstGeom prst="mathMultiply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/>
        </p:nvSpPr>
        <p:spPr>
          <a:xfrm>
            <a:off x="3466292" y="5552547"/>
            <a:ext cx="401644" cy="338666"/>
          </a:xfrm>
          <a:prstGeom prst="mathMultiply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qual 6"/>
          <p:cNvSpPr/>
          <p:nvPr/>
        </p:nvSpPr>
        <p:spPr>
          <a:xfrm>
            <a:off x="5300111" y="3556000"/>
            <a:ext cx="338676" cy="338666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Equal 22"/>
          <p:cNvSpPr/>
          <p:nvPr/>
        </p:nvSpPr>
        <p:spPr>
          <a:xfrm>
            <a:off x="5300111" y="5552547"/>
            <a:ext cx="338676" cy="338666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645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504" y="89647"/>
            <a:ext cx="8937686" cy="1143000"/>
          </a:xfrm>
        </p:spPr>
        <p:txBody>
          <a:bodyPr>
            <a:normAutofit/>
          </a:bodyPr>
          <a:lstStyle/>
          <a:p>
            <a:r>
              <a:rPr lang="el-GR" dirty="0" smtClean="0">
                <a:latin typeface="Verdana"/>
                <a:cs typeface="Verdana"/>
              </a:rPr>
              <a:t>Συνδυασμός εικόνων</a:t>
            </a:r>
            <a:endParaRPr lang="en-US" dirty="0">
              <a:latin typeface="Verdana"/>
              <a:cs typeface="Verdana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12716" t="4752" r="13951" b="10992"/>
          <a:stretch/>
        </p:blipFill>
        <p:spPr>
          <a:xfrm>
            <a:off x="338650" y="1418151"/>
            <a:ext cx="3217349" cy="32173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12824" t="5035" r="12785" b="9381"/>
          <a:stretch/>
        </p:blipFill>
        <p:spPr>
          <a:xfrm>
            <a:off x="5600189" y="1418151"/>
            <a:ext cx="3213034" cy="321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9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L 0.28889 -3.703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6 L -0.28628 -3.7037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504" y="89647"/>
            <a:ext cx="8937686" cy="1143000"/>
          </a:xfrm>
        </p:spPr>
        <p:txBody>
          <a:bodyPr>
            <a:noAutofit/>
          </a:bodyPr>
          <a:lstStyle/>
          <a:p>
            <a:r>
              <a:rPr lang="el-GR" sz="3600" dirty="0" smtClean="0">
                <a:latin typeface="Verdana"/>
                <a:cs typeface="Verdana"/>
              </a:rPr>
              <a:t>Στοιχεία που επηρεάζουν την ποιότητα της υβριδικής εικόνας</a:t>
            </a:r>
            <a:endParaRPr lang="en-US" sz="3600" dirty="0">
              <a:latin typeface="Verdana"/>
              <a:cs typeface="Verdan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55674" y="1600200"/>
            <a:ext cx="8089515" cy="4291013"/>
          </a:xfrm>
        </p:spPr>
        <p:txBody>
          <a:bodyPr>
            <a:noAutofit/>
          </a:bodyPr>
          <a:lstStyle/>
          <a:p>
            <a:r>
              <a:rPr lang="el-GR" dirty="0" smtClean="0">
                <a:latin typeface="Verdana"/>
                <a:cs typeface="Verdana"/>
              </a:rPr>
              <a:t>Συμμετρία - </a:t>
            </a:r>
            <a:r>
              <a:rPr lang="el-GR" dirty="0" err="1" smtClean="0">
                <a:latin typeface="Verdana"/>
                <a:cs typeface="Verdana"/>
              </a:rPr>
              <a:t>Επαναληπτικότητα</a:t>
            </a:r>
            <a:endParaRPr lang="el-GR" dirty="0" smtClean="0">
              <a:latin typeface="Verdana"/>
              <a:cs typeface="Verdana"/>
            </a:endParaRPr>
          </a:p>
          <a:p>
            <a:pPr lvl="1">
              <a:spcBef>
                <a:spcPts val="400"/>
              </a:spcBef>
            </a:pPr>
            <a:r>
              <a:rPr lang="el-GR" sz="1600" dirty="0" smtClean="0">
                <a:latin typeface="Verdana"/>
                <a:cs typeface="Verdana"/>
              </a:rPr>
              <a:t>Αν υπάρχει στην εικόνα με τις χαμηλές συχνότητες την καθιστά εύκολα αντιληπτή ανεξαρτήτως απόστασης θέασης.</a:t>
            </a:r>
          </a:p>
          <a:p>
            <a:pPr>
              <a:spcBef>
                <a:spcPts val="1400"/>
              </a:spcBef>
            </a:pPr>
            <a:r>
              <a:rPr lang="el-GR" dirty="0" smtClean="0">
                <a:latin typeface="Verdana"/>
                <a:cs typeface="Verdana"/>
              </a:rPr>
              <a:t>Ευθυγράμμιση ακμών</a:t>
            </a:r>
          </a:p>
          <a:p>
            <a:pPr lvl="1">
              <a:spcBef>
                <a:spcPts val="400"/>
              </a:spcBef>
            </a:pPr>
            <a:r>
              <a:rPr lang="el-GR" sz="1600" dirty="0" smtClean="0">
                <a:latin typeface="Verdana"/>
                <a:cs typeface="Verdana"/>
              </a:rPr>
              <a:t>Δημιουργεί μια αίσθηση ομαλούς μετάβασης από τη μία εικόνα στην άλλη, και μειώνει την αλληλεπίδραση μεταξύ τους.</a:t>
            </a:r>
          </a:p>
          <a:p>
            <a:pPr>
              <a:spcBef>
                <a:spcPts val="1400"/>
              </a:spcBef>
            </a:pPr>
            <a:r>
              <a:rPr lang="el-GR" dirty="0" smtClean="0">
                <a:latin typeface="Verdana"/>
                <a:cs typeface="Verdana"/>
              </a:rPr>
              <a:t>Χρώμα</a:t>
            </a:r>
          </a:p>
          <a:p>
            <a:pPr lvl="1">
              <a:spcBef>
                <a:spcPts val="400"/>
              </a:spcBef>
            </a:pPr>
            <a:r>
              <a:rPr lang="el-GR" sz="1600" dirty="0" smtClean="0">
                <a:latin typeface="Verdana"/>
                <a:cs typeface="Verdana"/>
              </a:rPr>
              <a:t>Δημιουργεί μια αίσθηση ομαδοποίησης και μπορεί επίσης να υπάρχει μόνο στη μία εικόνα.</a:t>
            </a:r>
          </a:p>
          <a:p>
            <a:pPr>
              <a:spcBef>
                <a:spcPts val="1400"/>
              </a:spcBef>
            </a:pPr>
            <a:r>
              <a:rPr lang="el-GR" dirty="0" smtClean="0">
                <a:latin typeface="Verdana"/>
                <a:cs typeface="Verdana"/>
              </a:rPr>
              <a:t>Συχνότητες αποκοπής</a:t>
            </a:r>
          </a:p>
          <a:p>
            <a:pPr lvl="1">
              <a:spcBef>
                <a:spcPts val="400"/>
              </a:spcBef>
            </a:pPr>
            <a:r>
              <a:rPr lang="el-GR" sz="1600" dirty="0" smtClean="0">
                <a:latin typeface="Verdana"/>
                <a:cs typeface="Verdana"/>
              </a:rPr>
              <a:t>Πρέπει να επιλεγούν ώστε τα φίλτρα να έχουν μικρή επικάλυψη.</a:t>
            </a:r>
          </a:p>
          <a:p>
            <a:pPr>
              <a:spcBef>
                <a:spcPts val="1400"/>
              </a:spcBef>
            </a:pPr>
            <a:r>
              <a:rPr lang="el-GR" dirty="0" smtClean="0">
                <a:latin typeface="Verdana"/>
                <a:cs typeface="Verdana"/>
              </a:rPr>
              <a:t>Μέχρι δύο εικόνες</a:t>
            </a:r>
          </a:p>
          <a:p>
            <a:pPr lvl="1">
              <a:spcBef>
                <a:spcPts val="400"/>
              </a:spcBef>
            </a:pPr>
            <a:r>
              <a:rPr lang="el-GR" sz="1600" dirty="0" smtClean="0">
                <a:latin typeface="Verdana"/>
                <a:cs typeface="Verdana"/>
              </a:rPr>
              <a:t>Περισσότερες της μία εικόνας ορατές ανά πάσα στιγμή (απόσταση). Αποτελεί ακόμα ανοιχτό θέμα.</a:t>
            </a:r>
            <a:endParaRPr lang="el-GR" sz="16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7241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323" y="5549893"/>
            <a:ext cx="5486400" cy="3465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Superman &amp; Clark Kent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251" r="3251"/>
          <a:stretch/>
        </p:blipFill>
        <p:spPr>
          <a:xfrm>
            <a:off x="700088" y="274638"/>
            <a:ext cx="6837362" cy="502761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7" y="5952324"/>
            <a:ext cx="8443913" cy="905675"/>
          </a:xfrm>
        </p:spPr>
        <p:txBody>
          <a:bodyPr>
            <a:normAutofit fontScale="62500" lnSpcReduction="20000"/>
          </a:bodyPr>
          <a:lstStyle/>
          <a:p>
            <a:r>
              <a:rPr lang="el-GR" dirty="0" smtClean="0">
                <a:latin typeface="Verdana"/>
                <a:cs typeface="Verdana"/>
              </a:rPr>
              <a:t>Ο διάσημος υπέρ-ήρωας με τη διπλή προσωπικότητα.</a:t>
            </a:r>
          </a:p>
          <a:p>
            <a:r>
              <a:rPr lang="el-GR" dirty="0" smtClean="0">
                <a:latin typeface="Verdana"/>
                <a:cs typeface="Verdana"/>
              </a:rPr>
              <a:t>Από κοντά φαίνεται ο ήρεμος δημοσιογράφος </a:t>
            </a:r>
            <a:r>
              <a:rPr lang="en-US" dirty="0" smtClean="0">
                <a:latin typeface="Verdana"/>
                <a:cs typeface="Verdana"/>
              </a:rPr>
              <a:t>Clark Kent, </a:t>
            </a:r>
            <a:r>
              <a:rPr lang="el-GR" dirty="0" smtClean="0">
                <a:latin typeface="Verdana"/>
                <a:cs typeface="Verdana"/>
              </a:rPr>
              <a:t>να κρατάει ένα μπουκέτο λουλούδια για τη </a:t>
            </a:r>
            <a:r>
              <a:rPr lang="en-US" dirty="0" smtClean="0">
                <a:latin typeface="Verdana"/>
                <a:cs typeface="Verdana"/>
              </a:rPr>
              <a:t>Lois.</a:t>
            </a:r>
          </a:p>
          <a:p>
            <a:r>
              <a:rPr lang="el-GR" dirty="0" smtClean="0">
                <a:latin typeface="Verdana"/>
                <a:cs typeface="Verdana"/>
              </a:rPr>
              <a:t>Από μερικά μέτρα απόσταση όμως αρχίζει να εμφανίζεται ο γνωστός μας ήρωας με τη μπλε στολή. </a:t>
            </a:r>
          </a:p>
        </p:txBody>
      </p:sp>
    </p:spTree>
    <p:extLst>
      <p:ext uri="{BB962C8B-B14F-4D97-AF65-F5344CB8AC3E}">
        <p14:creationId xmlns:p14="http://schemas.microsoft.com/office/powerpoint/2010/main" val="714474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323" y="5549893"/>
            <a:ext cx="5486400" cy="3465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Moto-cycle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12" y="274638"/>
            <a:ext cx="6743114" cy="502761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088" y="5952325"/>
            <a:ext cx="8095556" cy="804862"/>
          </a:xfrm>
        </p:spPr>
        <p:txBody>
          <a:bodyPr>
            <a:normAutofit fontScale="55000" lnSpcReduction="20000"/>
          </a:bodyPr>
          <a:lstStyle/>
          <a:p>
            <a:r>
              <a:rPr lang="el-GR" dirty="0" smtClean="0">
                <a:latin typeface="Verdana"/>
                <a:cs typeface="Verdana"/>
              </a:rPr>
              <a:t>Μορφές όπως οι σκιές λειτουργούν πλεονεκτικά για την υβριδική εικόνα.</a:t>
            </a:r>
          </a:p>
          <a:p>
            <a:r>
              <a:rPr lang="el-GR" dirty="0" smtClean="0">
                <a:latin typeface="Verdana"/>
                <a:cs typeface="Verdana"/>
              </a:rPr>
              <a:t>Σε κοντινή απόσταση, μέρη της μοτοσυκλέτας φαίνεται να ανήκουν στη σκιά του ποδηλάτου.</a:t>
            </a:r>
            <a:br>
              <a:rPr lang="el-GR" dirty="0" smtClean="0">
                <a:latin typeface="Verdana"/>
                <a:cs typeface="Verdana"/>
              </a:rPr>
            </a:br>
            <a:r>
              <a:rPr lang="el-GR" dirty="0" smtClean="0">
                <a:latin typeface="Verdana"/>
                <a:cs typeface="Verdana"/>
              </a:rPr>
              <a:t>Μόλις απομακρυνθούμε λίγο οι σκιές ενώνονται για να σχηματίσουν τη μοτοσυκλέτα.</a:t>
            </a:r>
          </a:p>
          <a:p>
            <a:r>
              <a:rPr lang="el-GR" dirty="0" smtClean="0">
                <a:latin typeface="Verdana"/>
                <a:cs typeface="Verdana"/>
              </a:rPr>
              <a:t>Αυτή η αντιληπτική ομαδοποίηση επιτρέπει μια άνετη μετάβαση από το ένα αντικείμενο στο άλλο.</a:t>
            </a:r>
            <a:endParaRPr lang="en-US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07783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ummer">
  <a:themeElements>
    <a:clrScheme name="Summer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51A6C2"/>
      </a:accent1>
      <a:accent2>
        <a:srgbClr val="51C2A9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Summer">
      <a:maj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inorFont>
    </a:fontScheme>
    <a:fmtScheme name="Summer">
      <a:fillStyleLst>
        <a:solidFill>
          <a:schemeClr val="phClr"/>
        </a:solidFill>
        <a:solidFill>
          <a:schemeClr val="phClr">
            <a:tint val="90000"/>
            <a:satMod val="135000"/>
          </a:schemeClr>
        </a:solidFill>
        <a:solidFill>
          <a:schemeClr val="phClr">
            <a:shade val="80000"/>
            <a:satMod val="110000"/>
          </a:schemeClr>
        </a:solidFill>
      </a:fillStyleLst>
      <a:lnStyleLst>
        <a:ln w="9525" cap="flat" cmpd="sng" algn="ctr">
          <a:solidFill>
            <a:schemeClr val="phClr">
              <a:satMod val="135000"/>
            </a:schemeClr>
          </a:solidFill>
          <a:prstDash val="solid"/>
        </a:ln>
        <a:ln w="25400" cap="flat" cmpd="sng" algn="ctr">
          <a:solidFill>
            <a:schemeClr val="phClr">
              <a:satMod val="150000"/>
            </a:schemeClr>
          </a:solidFill>
          <a:prstDash val="solid"/>
        </a:ln>
        <a:ln w="38100" cap="flat" cmpd="sng" algn="ctr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76200" sx="101000" sy="101000" algn="ctr" rotWithShape="0">
              <a:srgbClr val="000000">
                <a:alpha val="50000"/>
              </a:srgbClr>
            </a:outerShdw>
            <a:reflection blurRad="12700" stA="20000" endPos="35000" dist="63500" dir="5400000" sy="-100000" rotWithShape="0"/>
          </a:effectLst>
        </a:effectStyle>
        <a:effectStyle>
          <a:effectLst>
            <a:outerShdw blurRad="127000" sx="103000" sy="103000" algn="ctr" rotWithShape="0">
              <a:srgbClr val="FFFFFF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morning" dir="t">
              <a:rot lat="0" lon="0" rev="12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/>
            </a:gs>
            <a:gs pos="100000">
              <a:schemeClr val="tx2"/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Summer.thmx</Template>
  <TotalTime>447</TotalTime>
  <Words>496</Words>
  <Application>Microsoft Macintosh PowerPoint</Application>
  <PresentationFormat>On-screen Show (4:3)</PresentationFormat>
  <Paragraphs>63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Summer</vt:lpstr>
      <vt:lpstr>Υβριδικές εικόνες</vt:lpstr>
      <vt:lpstr>Marilyn Monroe – Albert Einstein</vt:lpstr>
      <vt:lpstr>Τι είναι οι υβριδικές εικόνες;</vt:lpstr>
      <vt:lpstr>Πως δημιουργούνται;</vt:lpstr>
      <vt:lpstr>Φιλτράρισμα εικόνων</vt:lpstr>
      <vt:lpstr>Συνδυασμός εικόνων</vt:lpstr>
      <vt:lpstr>Στοιχεία που επηρεάζουν την ποιότητα της υβριδικής εικόνας</vt:lpstr>
      <vt:lpstr>Superman &amp; Clark Kent</vt:lpstr>
      <vt:lpstr>Moto-cycle</vt:lpstr>
      <vt:lpstr>Δελφίνι και Αυτοκίνητο</vt:lpstr>
      <vt:lpstr>Ελέφαντας και λεοπάρδαλη</vt:lpstr>
      <vt:lpstr>Εξαφάνιση στο γραφείο</vt:lpstr>
      <vt:lpstr>Άλλα είδη εικόνων που δημιουργούν οφθαλμαπάτες</vt:lpstr>
      <vt:lpstr>Μωσαϊκό (picture mosaic)</vt:lpstr>
      <vt:lpstr>Αναδυόμενη εικόνα (emerging image)</vt:lpstr>
      <vt:lpstr>Κρυμμένες εικόνες (hidden images)</vt:lpstr>
      <vt:lpstr>Demo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Giorgos Lamprianidis</dc:creator>
  <cp:lastModifiedBy>Giorgos Lamprianidis</cp:lastModifiedBy>
  <cp:revision>30</cp:revision>
  <dcterms:created xsi:type="dcterms:W3CDTF">2012-03-28T21:41:05Z</dcterms:created>
  <dcterms:modified xsi:type="dcterms:W3CDTF">2012-04-06T09:08:45Z</dcterms:modified>
</cp:coreProperties>
</file>